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8"/>
  </p:handoutMasterIdLst>
  <p:sldIdLst>
    <p:sldId id="260" r:id="rId2"/>
    <p:sldId id="273" r:id="rId3"/>
    <p:sldId id="316" r:id="rId4"/>
    <p:sldId id="272" r:id="rId5"/>
    <p:sldId id="262" r:id="rId6"/>
    <p:sldId id="274" r:id="rId7"/>
    <p:sldId id="275" r:id="rId8"/>
    <p:sldId id="276" r:id="rId9"/>
    <p:sldId id="277" r:id="rId10"/>
    <p:sldId id="293" r:id="rId11"/>
    <p:sldId id="294" r:id="rId12"/>
    <p:sldId id="281" r:id="rId13"/>
    <p:sldId id="296" r:id="rId14"/>
    <p:sldId id="295" r:id="rId15"/>
    <p:sldId id="298" r:id="rId16"/>
    <p:sldId id="297" r:id="rId17"/>
    <p:sldId id="300" r:id="rId18"/>
    <p:sldId id="299" r:id="rId19"/>
    <p:sldId id="302" r:id="rId20"/>
    <p:sldId id="301" r:id="rId21"/>
    <p:sldId id="282" r:id="rId22"/>
    <p:sldId id="317" r:id="rId23"/>
    <p:sldId id="283" r:id="rId24"/>
    <p:sldId id="286" r:id="rId25"/>
    <p:sldId id="287" r:id="rId26"/>
    <p:sldId id="288" r:id="rId27"/>
    <p:sldId id="289" r:id="rId28"/>
    <p:sldId id="290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32" r:id="rId43"/>
    <p:sldId id="331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329" r:id="rId56"/>
    <p:sldId id="330" r:id="rId5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chemeClr val="hlink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22397" autoAdjust="0"/>
    <p:restoredTop sz="94660"/>
  </p:normalViewPr>
  <p:slideViewPr>
    <p:cSldViewPr>
      <p:cViewPr varScale="1">
        <p:scale>
          <a:sx n="70" d="100"/>
          <a:sy n="70" d="100"/>
        </p:scale>
        <p:origin x="-7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61861DD-DF82-432F-8234-530753F5455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B5EB047-5019-4545-91CF-3532294E3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00944-0B72-4E34-9B5C-4F15CCEB31FC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FCF77-677D-4199-8546-5D479B9C6A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609600"/>
            <a:ext cx="8382000" cy="106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algn="ctr"/>
            <a:r>
              <a:rPr lang="en-US" sz="54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</a:rPr>
              <a:t>Chapter 6: Humans in the Biosphere</a:t>
            </a:r>
          </a:p>
          <a:p>
            <a:endParaRPr lang="en-US" sz="3600" b="1" dirty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  <a:p>
            <a:endParaRPr lang="en-US" sz="4000" b="1" dirty="0" smtClean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</p:txBody>
      </p:sp>
      <p:pic>
        <p:nvPicPr>
          <p:cNvPr id="41986" name="Picture 2" descr="http://churchandstate.org.uk/wordpressRM/wp-content/uploads/2013/01/human-overpopul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981200"/>
            <a:ext cx="7467600" cy="448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828800"/>
            <a:ext cx="8382000" cy="457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Human lifestyles utilize a great deal of energy to produce and power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Energy comes from burning fossil fuels such as coal, oil and natural gas 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In the Past - dumped waste directly into air, water and soil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Industrial Growth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828800"/>
            <a:ext cx="8382000" cy="457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Goods - things that can be bought and sold and have value in terms of money.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Services - processes or actions that produce goods.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Ecosystem goods and services are produced by ecosystems and benefit the human economy.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Sustainable Development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609600"/>
            <a:ext cx="8382000" cy="13716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algn="ctr">
              <a:spcBef>
                <a:spcPts val="600"/>
              </a:spcBef>
            </a:pPr>
            <a:endParaRPr lang="en-US" sz="1600" b="1" dirty="0" smtClean="0">
              <a:solidFill>
                <a:srgbClr val="00B050"/>
              </a:solidFill>
              <a:latin typeface="Comic Sans MS" pitchFamily="66" charset="0"/>
              <a:ea typeface="ＭＳ Ｐゴシック" pitchFamily="5" charset="-128"/>
            </a:endParaRPr>
          </a:p>
          <a:p>
            <a:pPr algn="ctr">
              <a:spcBef>
                <a:spcPts val="600"/>
              </a:spcBef>
            </a:pPr>
            <a:r>
              <a:rPr lang="en-US" sz="54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</a:rPr>
              <a:t>What types of goods and services could be found in this ecosystem?</a:t>
            </a:r>
          </a:p>
          <a:p>
            <a:endParaRPr lang="en-US" sz="3600" b="1" dirty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  <a:p>
            <a:endParaRPr lang="en-US" sz="4000" b="1" dirty="0" smtClean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</p:txBody>
      </p:sp>
      <p:pic>
        <p:nvPicPr>
          <p:cNvPr id="5" name="Picture 4" descr="http://www.kriyayoga.com/wallpapers/widescreen_wallpapers/blue_water/blue_ocean-dsc055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209800"/>
            <a:ext cx="6438900" cy="4019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828800"/>
            <a:ext cx="8382000" cy="457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Many natural and free of charge</a:t>
            </a:r>
          </a:p>
          <a:p>
            <a:pPr marL="1188720" lvl="2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Breathable air</a:t>
            </a:r>
          </a:p>
          <a:p>
            <a:pPr marL="1188720" lvl="2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Drinkable water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Sometimes we have to pay to produce these goods</a:t>
            </a:r>
          </a:p>
          <a:p>
            <a:pPr marL="1188720" lvl="2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Ex. Water treatment plants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Ecosystem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 Goods and Services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304800"/>
            <a:ext cx="8382000" cy="106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</a:rPr>
              <a:t>Water Treatment Plant</a:t>
            </a:r>
          </a:p>
          <a:p>
            <a:endParaRPr lang="en-US" sz="3600" b="1" dirty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  <a:p>
            <a:endParaRPr lang="en-US" sz="4000" b="1" dirty="0" smtClean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</p:txBody>
      </p:sp>
      <p:pic>
        <p:nvPicPr>
          <p:cNvPr id="5" name="Picture 2" descr="http://www.hdwd.com/Portals/0/HDWD/Images/Wastewater%20treatment%20system%20graph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447800"/>
            <a:ext cx="7708731" cy="5131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828800"/>
            <a:ext cx="3886200" cy="47244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 algn="ctr">
              <a:lnSpc>
                <a:spcPct val="110000"/>
              </a:lnSpc>
              <a:spcAft>
                <a:spcPts val="1200"/>
              </a:spcAft>
            </a:pPr>
            <a:r>
              <a:rPr lang="en-US" sz="4000" dirty="0" smtClean="0">
                <a:solidFill>
                  <a:schemeClr val="bg1"/>
                </a:solidFill>
                <a:latin typeface="Comic Sans MS" pitchFamily="66" charset="0"/>
              </a:rPr>
              <a:t>Renewable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Can be produced or replaced by healthy ecosystem.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Ex. Pine Tree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Renewable vs. Nonrenewable Resources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343400" y="1828800"/>
            <a:ext cx="4495800" cy="47244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 algn="ctr">
              <a:lnSpc>
                <a:spcPct val="110000"/>
              </a:lnSpc>
              <a:spcAft>
                <a:spcPts val="1200"/>
              </a:spcAft>
            </a:pPr>
            <a:r>
              <a:rPr lang="en-US" sz="4000" dirty="0" smtClean="0">
                <a:solidFill>
                  <a:schemeClr val="bg1"/>
                </a:solidFill>
                <a:latin typeface="Comic Sans MS" pitchFamily="66" charset="0"/>
              </a:rPr>
              <a:t>Nonrenewable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Natural processes cannot replenish these goods within a reasonable amount of time.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Ex. Fossil Fuels (formed from buried organic material over millions of years) ; when depleted they are gone.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www.yearofscience2009.org/themes_energy_resources/untitl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33400"/>
            <a:ext cx="8153400" cy="5679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828800"/>
            <a:ext cx="8382000" cy="457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Conscious Way to use resources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Provides for human needs while preserving the ecosystem that produces natural resources</a:t>
            </a:r>
          </a:p>
          <a:p>
            <a:pPr marL="731520" lvl="1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No harm to soil, water or climate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Sustainable Resource Use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609600"/>
            <a:ext cx="8382000" cy="76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algn="ctr"/>
            <a:endParaRPr lang="en-US" b="1" dirty="0" smtClean="0">
              <a:solidFill>
                <a:srgbClr val="00B050"/>
              </a:solidFill>
              <a:latin typeface="Comic Sans MS" pitchFamily="66" charset="0"/>
              <a:ea typeface="ＭＳ Ｐゴシック" pitchFamily="5" charset="-128"/>
            </a:endParaRPr>
          </a:p>
          <a:p>
            <a:pPr algn="ctr"/>
            <a:r>
              <a:rPr lang="en-US" sz="54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</a:rPr>
              <a:t>Sustainable Farming Practices</a:t>
            </a:r>
          </a:p>
          <a:p>
            <a:endParaRPr lang="en-US" sz="3600" b="1" dirty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  <a:p>
            <a:endParaRPr lang="en-US" sz="4000" b="1" dirty="0" smtClean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1676400"/>
            <a:ext cx="63500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828800"/>
            <a:ext cx="8382000" cy="457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What are some human activities that can affect the biosphere?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How can resources be used so that we can achieve sustainable development.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Review of</a:t>
            </a:r>
            <a:r>
              <a:rPr kumimoji="0" lang="en-US" sz="48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 Daily Objectives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" y="1676400"/>
            <a:ext cx="8382000" cy="3733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182880" indent="-182880">
              <a:spcAft>
                <a:spcPts val="600"/>
              </a:spcAft>
            </a:pPr>
            <a:r>
              <a:rPr lang="en-US" sz="3200" b="1" dirty="0" smtClean="0">
                <a:solidFill>
                  <a:schemeClr val="bg1"/>
                </a:solidFill>
                <a:latin typeface="Comic Sans MS" pitchFamily="66" charset="0"/>
                <a:ea typeface="ＭＳ Ｐゴシック" pitchFamily="5" charset="-128"/>
              </a:rPr>
              <a:t>Describe the birthrate and death rate for a country that has undergone demographic transition.</a:t>
            </a:r>
          </a:p>
          <a:p>
            <a:r>
              <a:rPr lang="en-US" sz="3600" b="1" dirty="0" smtClean="0">
                <a:solidFill>
                  <a:schemeClr val="bg1"/>
                </a:solidFill>
                <a:ea typeface="ＭＳ Ｐゴシック" pitchFamily="5" charset="-128"/>
              </a:rPr>
              <a:t>____________________________________________________________________________________________________________</a:t>
            </a:r>
          </a:p>
          <a:p>
            <a:r>
              <a:rPr lang="en-US" sz="3600" b="1" dirty="0" smtClean="0">
                <a:solidFill>
                  <a:schemeClr val="bg1"/>
                </a:solidFill>
                <a:ea typeface="ＭＳ Ｐゴシック" pitchFamily="5" charset="-128"/>
              </a:rPr>
              <a:t>____________________________________</a:t>
            </a:r>
          </a:p>
          <a:p>
            <a:endParaRPr lang="en-US" sz="3600" b="1" dirty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  <a:p>
            <a:endParaRPr lang="en-US" sz="4000" b="1" dirty="0" smtClean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Bell Ringer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381000"/>
            <a:ext cx="8382000" cy="106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algn="ctr"/>
            <a:endParaRPr lang="en-US" sz="3800" b="1" dirty="0" smtClean="0">
              <a:solidFill>
                <a:srgbClr val="00B050"/>
              </a:solidFill>
              <a:latin typeface="Comic Sans MS" pitchFamily="66" charset="0"/>
              <a:ea typeface="ＭＳ Ｐゴシック" pitchFamily="5" charset="-128"/>
            </a:endParaRPr>
          </a:p>
          <a:p>
            <a:pPr algn="ctr"/>
            <a:r>
              <a:rPr lang="en-US" sz="54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</a:rPr>
              <a:t>Chapter 6-2: Using Resources Wisely</a:t>
            </a:r>
          </a:p>
          <a:p>
            <a:endParaRPr lang="en-US" sz="3600" b="1" dirty="0" smtClean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  <a:p>
            <a:endParaRPr lang="en-US" sz="4000" b="1" dirty="0" smtClean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676400"/>
            <a:ext cx="528933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828800"/>
            <a:ext cx="8534400" cy="457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lvl="1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What is sustainable development? How can it help to minimize the negative impacts of human activities?</a:t>
            </a:r>
          </a:p>
          <a:p>
            <a:pPr marL="274320" lvl="1" indent="-274320">
              <a:spcAft>
                <a:spcPts val="1200"/>
              </a:spcAft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	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Bell Ringer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828800"/>
            <a:ext cx="8534400" cy="457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lvl="1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Describe how human activities affect the soil and land.</a:t>
            </a:r>
          </a:p>
          <a:p>
            <a:pPr marL="274320" lvl="1" indent="-27432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Describe how human activities affect air and water resources.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6</a:t>
            </a: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-2 Daily</a:t>
            </a:r>
            <a:r>
              <a:rPr kumimoji="0" lang="en-US" sz="48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 Objectives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981200"/>
            <a:ext cx="8382000" cy="38862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Important objects that rely on soil</a:t>
            </a:r>
          </a:p>
          <a:p>
            <a:pPr marL="1188720" lvl="2" indent="-27432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Production of food crops</a:t>
            </a:r>
          </a:p>
          <a:p>
            <a:pPr marL="1188720" lvl="2" indent="-27432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Lumber for building supplies</a:t>
            </a:r>
          </a:p>
          <a:p>
            <a:pPr marL="1188720" lvl="2" indent="-274320"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Biology Textbooks</a:t>
            </a:r>
          </a:p>
          <a:p>
            <a:pPr marL="274320" indent="-274320">
              <a:buFont typeface="Arial" pitchFamily="34" charset="0"/>
              <a:buChar char="•"/>
            </a:pPr>
            <a:r>
              <a:rPr lang="en-US" sz="3600" dirty="0" err="1" smtClean="0">
                <a:solidFill>
                  <a:schemeClr val="bg1"/>
                </a:solidFill>
                <a:latin typeface="Comic Sans MS" pitchFamily="66" charset="0"/>
              </a:rPr>
              <a:t>Healthly</a:t>
            </a: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 soil supports agriculture and forestry.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Soil Resources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981200"/>
            <a:ext cx="8382000" cy="4114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31775" indent="-231775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Mineral and nutrient rich portions of soil </a:t>
            </a:r>
          </a:p>
          <a:p>
            <a:pPr marL="1201738" lvl="2" indent="-287338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Absorbs and retains moisture</a:t>
            </a:r>
          </a:p>
          <a:p>
            <a:pPr marL="1201738" lvl="2" indent="-287338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A renewable resource when properly managed.</a:t>
            </a:r>
          </a:p>
          <a:p>
            <a:pPr marL="1201738" lvl="2" indent="-287338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Healthy soil can take centuries to form but can be lost quickly</a:t>
            </a:r>
          </a:p>
          <a:p>
            <a:pPr marL="1201738" lvl="2" indent="-287338">
              <a:buFont typeface="Arial" pitchFamily="34" charset="0"/>
              <a:buChar char="•"/>
            </a:pPr>
            <a:endParaRPr lang="en-US" sz="32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1201738" lvl="2" indent="-287338"/>
            <a:endParaRPr lang="en-US" sz="32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en-US" altLang="ja-JP" sz="32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Topsoil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534400" cy="4953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lnSpc>
                <a:spcPct val="80000"/>
              </a:lnSpc>
              <a:spcAft>
                <a:spcPts val="1200"/>
              </a:spcAft>
            </a:pPr>
            <a:endParaRPr lang="en-US" sz="5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Badly eroded once-fertile soil of Great Plains</a:t>
            </a:r>
          </a:p>
          <a:p>
            <a:pPr marL="274320" indent="-274320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Thousands lost jobs and homes</a:t>
            </a:r>
          </a:p>
          <a:p>
            <a:pPr marL="274320" indent="-274320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Became a desert with dry soil </a:t>
            </a:r>
          </a:p>
          <a:p>
            <a:pPr marL="1188720" lvl="2" indent="-274320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“Dust Bowl”</a:t>
            </a:r>
          </a:p>
          <a:p>
            <a:pPr marL="274320" indent="-274320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Caused by the conversion of prairie land to cropland in way that left soil vulnerable to erosion (wearing away).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1930s Drought (not on notes)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static.ddmcdn.com/gif/dust-bowl-cause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95800"/>
            <a:ext cx="27432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Removal of soil by water or wind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Increases when land is plowed and left barren between plantings.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When there are no roots to hold soil it is easily washed away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Organic materials and minerals that make soil fertile are carried away with erosion.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Soil Erosion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752600"/>
            <a:ext cx="8382000" cy="4953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9400" indent="-279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When farmland turns into desert.</a:t>
            </a:r>
          </a:p>
          <a:p>
            <a:pPr marL="279400" indent="-279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Occurs in dry climates </a:t>
            </a:r>
          </a:p>
          <a:p>
            <a:pPr marL="736600" lvl="1" indent="-279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Great Plains is an example</a:t>
            </a:r>
          </a:p>
          <a:p>
            <a:pPr marL="736600" lvl="1" indent="-279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40% of Earth’s land is considered at risk 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Desertification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Desertification Risk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://www.pearsonsuccessnet.com/snpapp/iText/products/0-13-366951-3-tr/media/mlbio10a264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524000"/>
            <a:ext cx="3447690" cy="5029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The loss of forest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Forests value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Wood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Hold soil in place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Protect quality of water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Absorb CO</a:t>
            </a:r>
            <a:r>
              <a:rPr lang="en-US" sz="2800" baseline="-25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endParaRPr lang="en-US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Moderate local temperature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Deforestation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upload.wikimedia.org/wikipedia/commons/thumb/8/8f/Lacanja_burn.JPG/300px-Lacanja_bur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524000"/>
            <a:ext cx="3429000" cy="2571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" y="1676400"/>
            <a:ext cx="8382000" cy="3733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182880" indent="-182880">
              <a:spcAft>
                <a:spcPts val="600"/>
              </a:spcAft>
            </a:pPr>
            <a:r>
              <a:rPr lang="en-US" sz="3200" b="1" dirty="0" smtClean="0">
                <a:solidFill>
                  <a:schemeClr val="bg1"/>
                </a:solidFill>
                <a:latin typeface="Comic Sans MS" pitchFamily="66" charset="0"/>
                <a:ea typeface="ＭＳ Ｐゴシック" pitchFamily="5" charset="-128"/>
              </a:rPr>
              <a:t>What are the 3 main ways humans affect the biosphere?</a:t>
            </a:r>
          </a:p>
          <a:p>
            <a:r>
              <a:rPr lang="en-US" sz="3600" b="1" dirty="0" smtClean="0">
                <a:solidFill>
                  <a:schemeClr val="bg1"/>
                </a:solidFill>
                <a:ea typeface="ＭＳ Ｐゴシック" pitchFamily="5" charset="-128"/>
              </a:rPr>
              <a:t>____________________________________________________________________________________________________________</a:t>
            </a:r>
          </a:p>
          <a:p>
            <a:r>
              <a:rPr lang="en-US" sz="3600" b="1" dirty="0" smtClean="0">
                <a:solidFill>
                  <a:schemeClr val="bg1"/>
                </a:solidFill>
                <a:ea typeface="ＭＳ Ｐゴシック" pitchFamily="5" charset="-128"/>
              </a:rPr>
              <a:t>____________________________________</a:t>
            </a:r>
          </a:p>
          <a:p>
            <a:endParaRPr lang="en-US" sz="3600" b="1" dirty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  <a:p>
            <a:endParaRPr lang="en-US" sz="4000" b="1" dirty="0" smtClean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Bell Ringer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Temperate forests can </a:t>
            </a:r>
            <a:r>
              <a:rPr lang="en-US" sz="3200" dirty="0" err="1" smtClean="0">
                <a:solidFill>
                  <a:schemeClr val="bg1"/>
                </a:solidFill>
                <a:latin typeface="Comic Sans MS" pitchFamily="66" charset="0"/>
              </a:rPr>
              <a:t>regrow</a:t>
            </a: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 after cutting; centuries for succession 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Tropical forests DO NOT grow back after logging 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Deforestation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876" y="3581400"/>
            <a:ext cx="4195324" cy="278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Goods and services - Drinking water, industry, transportation, energy and waste disposal.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Fresh water is a renewable resource if managed properly.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3% Earth’s water is fresh water - most locked in ice at poles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Freshwater Resources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Pollutants are harmful materials that can enter biosphere.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Sources include industrial, agricultural, and residential chemicals 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Water Pollution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890" name="Picture 2" descr="http://ww1.prweb.com/prfiles/2013/03/17/10540483/Sureaqua%20Water%20Pollution%20Web%20Read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810000"/>
            <a:ext cx="3923932" cy="2618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0" y="1524000"/>
            <a:ext cx="5791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Pollutant concentrations increase as they move up the </a:t>
            </a:r>
            <a:r>
              <a:rPr lang="en-US" sz="3200" dirty="0" err="1" smtClean="0">
                <a:solidFill>
                  <a:schemeClr val="bg1"/>
                </a:solidFill>
                <a:latin typeface="Comic Sans MS" pitchFamily="66" charset="0"/>
              </a:rPr>
              <a:t>trophic</a:t>
            </a: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 levels.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Biological Magnification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www.pearsonsuccessnet.com/snpapp/iText/products/0-13-366951-3-tr/media/mlbio10a26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2656935" cy="50291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5344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Ways to protect the water supply: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Pollution control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Reduce or eliminate harmful pesticides.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Water conservation like drip irrigation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Water Quality and Sustainability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8348" y="3886200"/>
            <a:ext cx="3475051" cy="24899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9200" y="3886200"/>
            <a:ext cx="32766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648200" y="1524000"/>
            <a:ext cx="41910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Common resource whose quality has a direct effect on health.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Atmospheric Resources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Figure 1.2.  Layers of the Atmosphe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4191000" cy="4878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0" y="1524000"/>
            <a:ext cx="49530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Absorbs harmful UV radiation from sunlight 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Protects skin from cancer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Ozone Layer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www.okiu.ac.jp/Language/contest/02/12/ozon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09800"/>
            <a:ext cx="3276600" cy="3276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267200" y="1524000"/>
            <a:ext cx="44958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Industrial processes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Burning fossil fuels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Cause of Air Pollution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://shop.english-online.at/image/cache/data/test/air-pollution-500x500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3759403" cy="449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Smog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Acid Rain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Greenhouse Gases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Particulates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Forms of Air Pollution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www.toonpool.com/user/173/files/smog_512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429000"/>
            <a:ext cx="4752975" cy="2771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Rain containing nitric and sulfuric acids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Caused by releasing nitrogen and sulfur compounds; combine with water vapors and from acids.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Effects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kills plants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Damages leaves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Changes chemistry of the soil and surface water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Acid Rain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" y="1676400"/>
            <a:ext cx="8382000" cy="36576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274320" indent="-274320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</a:rPr>
              <a:t>Describe human activities that can affect the biosphere.</a:t>
            </a:r>
          </a:p>
          <a:p>
            <a:pPr marL="274320" indent="-274320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</a:rPr>
              <a:t>Describe the relationship between resource use and sustainable development.</a:t>
            </a:r>
          </a:p>
          <a:p>
            <a:endParaRPr lang="en-US" sz="3600" b="1" dirty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  <a:p>
            <a:endParaRPr lang="en-US" sz="4000" b="1" dirty="0" smtClean="0">
              <a:solidFill>
                <a:schemeClr val="bg1"/>
              </a:solidFill>
              <a:latin typeface="Comic Sans MS" pitchFamily="66" charset="0"/>
              <a:ea typeface="ＭＳ Ｐゴシック" pitchFamily="5" charset="-128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Daily Objectives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Acid Rain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www.globalwarmingandu.com/images/Acid-Rain-Effec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6375400" cy="4781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upload.wikimedia.org/wikipedia/commons/thumb/5/54/-_Acid_rain_damaged_gargoyle_-.jpg/800px--_Acid_rain_damaged_gargoyle_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524000"/>
            <a:ext cx="3787367" cy="2523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Burning fossil fuels and deforestation releases carbon into atmosphere as CO</a:t>
            </a:r>
            <a:r>
              <a:rPr lang="en-US" sz="3000" baseline="-25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endParaRPr lang="en-US" sz="30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Contributes to global warming and climate change.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Greenhouse Gases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N. Global Warming</a:t>
            </a:r>
            <a:endParaRPr lang="en-US" sz="3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err="1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Vocab</a:t>
            </a: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 Quiz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What are the 4 forms of air pollution that we discussed in class yesterday?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30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____________________________________________________________________________________________________________________________________________________________________</a:t>
            </a:r>
            <a:endParaRPr lang="en-US" sz="3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Bell Ringer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3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Chapter 6-3: Biodiversity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http://bestclipartblog.com/clipart-pics/jungle-clip-art-15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76400"/>
            <a:ext cx="8153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Define biodiversity and explain its value.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Identify current threats to biodiversity.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Daily Objectives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Total of all the genetically based variation in all the organisms in the biosphere.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Number and variety of organisms in an ecosystem can influence stability, productivity and value to humans.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Healthy and diverse ecosystems play a role in maintaining soil, water and air quality.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32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32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Biodiversity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bg1"/>
                </a:solidFill>
                <a:latin typeface="Comic Sans MS" pitchFamily="66" charset="0"/>
              </a:rPr>
              <a:t>Ecosystem Diversity - Variety of habitats, communities and ecological processes in the biosphere.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bg1"/>
                </a:solidFill>
                <a:latin typeface="Comic Sans MS" pitchFamily="66" charset="0"/>
              </a:rPr>
              <a:t>Species Diversity - The number of different species in the biosphere or in a particular area.</a:t>
            </a:r>
          </a:p>
          <a:p>
            <a:pPr marL="1188720" lvl="2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1.8 million species identified and named</a:t>
            </a:r>
          </a:p>
          <a:p>
            <a:pPr marL="1188720" lvl="2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Estimated up to 30 million more to be discovered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bg1"/>
                </a:solidFill>
                <a:latin typeface="Comic Sans MS" pitchFamily="66" charset="0"/>
              </a:rPr>
              <a:t>Genetic Diversity - Sum total of all different forms of genetic information carried by a particular species, or all organisms on Earth. 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Types of Biodiversity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Greatest natural resources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Contributions to medicine and agriculture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Provides ecosystem goods and services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Makes our world a beautiful, interesting place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Valuing Biodiversity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3.bp.blogspot.com/-Edat-aIN4TE/TdJ4de_C-uI/AAAAAAAAABw/059VDMUsv6o/s1600/Biodiversity-Awarenes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810000"/>
            <a:ext cx="33528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48006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Wild species are original sources of many medicines</a:t>
            </a:r>
          </a:p>
          <a:p>
            <a:pPr marL="682625" indent="-219075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Painkillers - Aspirin</a:t>
            </a:r>
          </a:p>
          <a:p>
            <a:pPr marL="682625" indent="-219075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Chemicals in the wild treat diseases like depression and cancer</a:t>
            </a:r>
          </a:p>
          <a:p>
            <a:pPr marL="682625" indent="-219075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682625" indent="-219075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Foxglove – Heart Disease </a:t>
            </a: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  <a:sym typeface="Symbol"/>
              </a:rPr>
              <a:t></a:t>
            </a: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Biodiversity and Medicine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://dovbock.com/color_illustrations/aspirin_willo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524000"/>
            <a:ext cx="3091828" cy="309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flowerinfo.org/wp-content/gallery/foxglove-flowers/foxglove-flower-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267200"/>
            <a:ext cx="1785938" cy="238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67400" y="160020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</a:rPr>
              <a:t>Willow bark</a:t>
            </a:r>
            <a:endParaRPr lang="en-US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828800"/>
            <a:ext cx="8229600" cy="457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</a:rPr>
              <a:t>We affect environment when we:</a:t>
            </a:r>
          </a:p>
          <a:p>
            <a:pPr marL="1188720" lvl="2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</a:rPr>
              <a:t>Obtain food</a:t>
            </a:r>
          </a:p>
          <a:p>
            <a:pPr marL="1188720" lvl="2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</a:rPr>
              <a:t>Eliminate waste products</a:t>
            </a:r>
          </a:p>
          <a:p>
            <a:pPr marL="1188720" lvl="2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bg1"/>
                </a:solidFill>
                <a:latin typeface="Comic Sans MS" pitchFamily="66" charset="0"/>
              </a:rPr>
              <a:t>Build places to live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Effect of Human Activity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Wild plants may carry genes we can use for:</a:t>
            </a:r>
          </a:p>
          <a:p>
            <a:pPr marL="736600" indent="-217488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Plant breeding </a:t>
            </a:r>
          </a:p>
          <a:p>
            <a:pPr marL="736600" indent="-217488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Genetic engineering - transfer disease or pest resistance traits to plant crops.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4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Biodiversity and Agriculture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://www.isgtw.org/images/2009/Potatoes_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657600"/>
            <a:ext cx="3980596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or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57600"/>
            <a:ext cx="3980985" cy="2590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Scientist estimate 99% of species that have lived are extinct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Species loss is now approaching a thousand times the “typical” rate. 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4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Extinction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81400"/>
            <a:ext cx="2540000" cy="2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8600" y="3505200"/>
            <a:ext cx="4114800" cy="2744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Altering habitats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Hunting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Introducing invasive species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Releasing pollution into food webs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Contribute to climate change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0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Humans Reduce Biodiversity by: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://novamindconnect.s3.amazonaws.com/Power/BranchImages/6F0388E8-7ACC-4163-9B61-AC46A687D0D5/18440-w9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786" y="971006"/>
            <a:ext cx="863642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Agriculture and urban development lead to the loss of habitats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Habitat fragmentation - development splits ecosystems into pieces leaving “islands”</a:t>
            </a:r>
          </a:p>
          <a:p>
            <a:pPr marL="1188720" lvl="2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Smaller islands have fewer species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Altered Habitats</a:t>
            </a:r>
          </a:p>
        </p:txBody>
      </p:sp>
      <p:pic>
        <p:nvPicPr>
          <p:cNvPr id="6" name="Picture 2" descr="http://www.wettropics.gov.au/th/images/Fragmentation/EPAAerialFragmenta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876800"/>
            <a:ext cx="274320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Hunting can lead to extinction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Today endangered species protected; but not in parts of Africa, South America and Southeast Asia</a:t>
            </a:r>
          </a:p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Hunting purposes</a:t>
            </a:r>
          </a:p>
          <a:p>
            <a:pPr marL="1188720" lvl="2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Meat / Food</a:t>
            </a:r>
          </a:p>
          <a:p>
            <a:pPr marL="1188720" lvl="2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Hides and skins for commercial value</a:t>
            </a:r>
          </a:p>
          <a:p>
            <a:pPr marL="1188720" lvl="2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Body parts for medicinal properties</a:t>
            </a:r>
          </a:p>
          <a:p>
            <a:pPr marL="1188720" lvl="2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Pets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Hunting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524000"/>
            <a:ext cx="8458200" cy="48768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When species are introduced into new areas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Threaten biodiversity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Change ecosystems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Drive native species close to extinction</a:t>
            </a:r>
          </a:p>
          <a:p>
            <a:pPr marL="731520" lvl="1" indent="-274320"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E.g. Purple Loosestrife and Snakehead Fish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  <a:cs typeface="+mj-cs"/>
              </a:rPr>
              <a:t>Invasive Species</a:t>
            </a:r>
          </a:p>
        </p:txBody>
      </p:sp>
      <p:pic>
        <p:nvPicPr>
          <p:cNvPr id="6" name="Picture 2" descr="http://www.garlic-mustard.org/wp-content/uploads/2011/01/1624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419600"/>
            <a:ext cx="2819400" cy="187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490" name="Picture 2" descr="http://www.recycledfish.org/blog/wp-content/uploads/2013/06/Snakehead_fi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4259" y="4419600"/>
            <a:ext cx="2874509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28600" y="1828800"/>
            <a:ext cx="8610600" cy="48006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Humans impact regional and global environments:</a:t>
            </a:r>
          </a:p>
          <a:p>
            <a:pPr marL="1188720" lvl="2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Agriculture</a:t>
            </a:r>
          </a:p>
          <a:p>
            <a:pPr marL="1188720" lvl="2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Development</a:t>
            </a:r>
          </a:p>
          <a:p>
            <a:pPr marL="1188720" lvl="2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Industry</a:t>
            </a:r>
          </a:p>
          <a:p>
            <a:pPr marL="274320" indent="-27432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This impacts natural resources such as soil, water and the atmosphere.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</a:rPr>
              <a:t>Effect of Human Activity</a:t>
            </a:r>
            <a:endParaRPr lang="en-US" sz="5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28600" y="1600200"/>
            <a:ext cx="8610600" cy="50292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lnSpc>
                <a:spcPct val="110000"/>
              </a:lnSpc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Dependable supply of food that can be stored for future use</a:t>
            </a:r>
          </a:p>
          <a:p>
            <a:pPr marL="274320" indent="-274320">
              <a:lnSpc>
                <a:spcPct val="110000"/>
              </a:lnSpc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Monoculture-clearing large areas of land to plant a single highly productive crop annually (Ex. soybean)</a:t>
            </a:r>
          </a:p>
          <a:p>
            <a:pPr marL="731520" lvl="1" indent="-274320">
              <a:lnSpc>
                <a:spcPct val="11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Providing food for nearly 7 billion people-impacts natural resources</a:t>
            </a:r>
          </a:p>
          <a:p>
            <a:pPr marL="731520" lvl="1" indent="-274320">
              <a:lnSpc>
                <a:spcPct val="11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Fertilizer production and Farm machinery-consume large amounts of fossil fuels. 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  <a:ea typeface="ＭＳ Ｐゴシック" pitchFamily="5" charset="-128"/>
              </a:rPr>
              <a:t>Agriculture</a:t>
            </a:r>
            <a:endParaRPr lang="en-US" sz="5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8006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10000"/>
              </a:lnSpc>
            </a:pPr>
            <a:endParaRPr lang="en-US" sz="36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Examples</a:t>
            </a:r>
            <a:r>
              <a:rPr kumimoji="0" lang="en-US" sz="48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 of Monoculture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http://farm1.static.flickr.com/45/140859675_bb908eedd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752599"/>
            <a:ext cx="4191000" cy="279120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90800" y="1828800"/>
            <a:ext cx="1752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Canola Oil</a:t>
            </a:r>
          </a:p>
          <a:p>
            <a:endParaRPr lang="en-US" dirty="0"/>
          </a:p>
        </p:txBody>
      </p:sp>
      <p:pic>
        <p:nvPicPr>
          <p:cNvPr id="10" name="Picture 4" descr="http://bulletin.ipm.illinois.edu/photos/soybean_cyst_nematode_da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352800"/>
            <a:ext cx="4021654" cy="291021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705600" y="34290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Soybean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.bp.blogspot.com/-KH5GmXayLcg/UKUmhn0VmOI/AAAAAAAAG08/m5sgqgUyKJ0/s320/powerpoint+template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828800"/>
            <a:ext cx="8382000" cy="4572000"/>
          </a:xfrm>
          <a:prstGeom prst="rect">
            <a:avLst/>
          </a:prstGeom>
          <a:solidFill>
            <a:schemeClr val="tx1">
              <a:alpha val="8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Dense human communities produce lots of wastes.</a:t>
            </a:r>
          </a:p>
          <a:p>
            <a:pPr marL="274320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If they’re not disposed of correctly they affect air, water and soil.</a:t>
            </a:r>
          </a:p>
          <a:p>
            <a:pPr marL="731520" lvl="1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Consumes farmland</a:t>
            </a:r>
          </a:p>
          <a:p>
            <a:pPr marL="731520" lvl="1" indent="-27432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Habitat fragmentation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ＭＳ Ｐゴシック" pitchFamily="5" charset="-128"/>
                <a:cs typeface="+mj-cs"/>
              </a:rPr>
              <a:t>Development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2" name="Picture 2" descr="http://cdn.frontpagemag.com/wp-content/uploads/2013/07/New-York-City-Sky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038600"/>
            <a:ext cx="3021896" cy="2270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</TotalTime>
  <Words>1294</Words>
  <Application>Microsoft Office PowerPoint</Application>
  <PresentationFormat>On-screen Show (4:3)</PresentationFormat>
  <Paragraphs>219</Paragraphs>
  <Slides>56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</vt:vector>
  </TitlesOfParts>
  <Company>Holbrook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dzahm</dc:creator>
  <cp:lastModifiedBy>dzahm</cp:lastModifiedBy>
  <cp:revision>135</cp:revision>
  <dcterms:created xsi:type="dcterms:W3CDTF">2013-11-20T19:42:10Z</dcterms:created>
  <dcterms:modified xsi:type="dcterms:W3CDTF">2014-02-14T15:43:45Z</dcterms:modified>
</cp:coreProperties>
</file>